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02" r:id="rId3"/>
    <p:sldId id="303" r:id="rId4"/>
    <p:sldId id="304" r:id="rId5"/>
    <p:sldId id="305" r:id="rId6"/>
    <p:sldId id="306" r:id="rId7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66FFFF"/>
    <a:srgbClr val="FF0000"/>
    <a:srgbClr val="6600CC"/>
    <a:srgbClr val="66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86897" autoAdjust="0"/>
  </p:normalViewPr>
  <p:slideViewPr>
    <p:cSldViewPr>
      <p:cViewPr varScale="1">
        <p:scale>
          <a:sx n="94" d="100"/>
          <a:sy n="94" d="100"/>
        </p:scale>
        <p:origin x="1482" y="90"/>
      </p:cViewPr>
      <p:guideLst>
        <p:guide orient="horz" pos="2160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t" anchorCtr="0" compatLnSpc="1">
            <a:prstTxWarp prst="textNoShape">
              <a:avLst/>
            </a:prstTxWarp>
          </a:bodyPr>
          <a:lstStyle>
            <a:lvl1pPr defTabSz="9636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b" anchorCtr="0" compatLnSpc="1">
            <a:prstTxWarp prst="textNoShape">
              <a:avLst/>
            </a:prstTxWarp>
          </a:bodyPr>
          <a:lstStyle>
            <a:lvl1pPr defTabSz="9636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pPr>
              <a:defRPr/>
            </a:pPr>
            <a:fld id="{723A5241-BF02-4619-B31D-CAE69E6465A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2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t" anchorCtr="0" compatLnSpc="1">
            <a:prstTxWarp prst="textNoShape">
              <a:avLst/>
            </a:prstTxWarp>
          </a:bodyPr>
          <a:lstStyle>
            <a:lvl1pPr defTabSz="9636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b" anchorCtr="0" compatLnSpc="1">
            <a:prstTxWarp prst="textNoShape">
              <a:avLst/>
            </a:prstTxWarp>
          </a:bodyPr>
          <a:lstStyle>
            <a:lvl1pPr defTabSz="96361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44" tIns="48173" rIns="96344" bIns="4817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pPr>
              <a:defRPr/>
            </a:pPr>
            <a:fld id="{6F582222-5F9A-4B13-BB5A-40C8C2DA528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60A1DB-C3B1-46AC-9415-61293B8C0249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3329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82222-5F9A-4B13-BB5A-40C8C2DA528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F7984-C1B3-4A13-B607-65F9C569B04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19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2716-FA56-4E27-8B6E-02C84CBD120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9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0C9E-99C3-42ED-BD8A-F2BAFC8ECF4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7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163EA-0F8E-4D75-9EE4-A16F5D9E77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5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E091-FB6E-48B3-97D0-0158DCAE80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AC3A-177B-41B6-9FEB-8B1A36B9156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5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8310-6380-4B8E-98C3-6E9CCBA24C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8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52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7CE9-5BF9-4A1B-B867-F0D5BEB3AF1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7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alpha val="72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0D82-DD5A-4857-892F-04CCE5781B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4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2E62C-6FE4-4FD6-B52B-064286A2E9C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5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33C8-4269-4526-9BEA-FFE81AEA77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2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5E09B-6D1A-48B1-A516-343C50B7F0B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4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DAC0-1DA8-4197-A683-D275EC5B85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9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A990-DB39-4EC5-AE1E-F593019FCBA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6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C2E58-3AFC-41AB-9D8A-A7B5DA6251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7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3B2F-F529-4AFF-91DD-B29A8F072B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52513"/>
          </a:xfrm>
          <a:prstGeom prst="rect">
            <a:avLst/>
          </a:prstGeom>
          <a:solidFill>
            <a:schemeClr val="accent5">
              <a:alpha val="72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7D50F7-F915-4A22-90B3-288A72B1FD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341438"/>
            <a:ext cx="8496300" cy="2233612"/>
          </a:xfrm>
        </p:spPr>
        <p:txBody>
          <a:bodyPr/>
          <a:lstStyle/>
          <a:p>
            <a:pPr eaLnBrk="1" hangingPunct="1"/>
            <a:r>
              <a:rPr lang="en-US" dirty="0" smtClean="0"/>
              <a:t>Group Velocity Dispersion Curves from Wigner-Ville Distributions</a:t>
            </a:r>
            <a:endParaRPr lang="en-GB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197350"/>
            <a:ext cx="7058025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CH" sz="2400" i="1" dirty="0" smtClean="0"/>
              <a:t>Simon Lloyd</a:t>
            </a:r>
            <a:r>
              <a:rPr lang="de-CH" sz="2400" i="1" baseline="30000" dirty="0" smtClean="0"/>
              <a:t>1</a:t>
            </a:r>
            <a:r>
              <a:rPr lang="de-CH" sz="2400" i="1" dirty="0" smtClean="0"/>
              <a:t>, </a:t>
            </a:r>
            <a:r>
              <a:rPr lang="de-CH" sz="2400" i="1" smtClean="0"/>
              <a:t>Goetz Bokelmann</a:t>
            </a:r>
            <a:r>
              <a:rPr lang="de-CH" sz="2400" i="1" baseline="30000" smtClean="0"/>
              <a:t>1</a:t>
            </a:r>
            <a:r>
              <a:rPr lang="de-CH" sz="2400" i="1" dirty="0" smtClean="0"/>
              <a:t>, Victor Sucic</a:t>
            </a:r>
            <a:r>
              <a:rPr lang="de-CH" sz="2000" i="1" baseline="30000" dirty="0" smtClean="0"/>
              <a:t>2</a:t>
            </a:r>
            <a:endParaRPr lang="de-CH" sz="2000" dirty="0" smtClean="0"/>
          </a:p>
          <a:p>
            <a:pPr eaLnBrk="1" hangingPunct="1">
              <a:lnSpc>
                <a:spcPct val="80000"/>
              </a:lnSpc>
            </a:pPr>
            <a:r>
              <a:rPr lang="de-CH" sz="2400" i="1" baseline="30000" dirty="0" smtClean="0"/>
              <a:t>1</a:t>
            </a:r>
            <a:r>
              <a:rPr lang="de-CH" sz="2000" dirty="0" smtClean="0"/>
              <a:t>University of Vienna</a:t>
            </a:r>
          </a:p>
          <a:p>
            <a:pPr eaLnBrk="1" hangingPunct="1">
              <a:lnSpc>
                <a:spcPct val="80000"/>
              </a:lnSpc>
            </a:pPr>
            <a:r>
              <a:rPr lang="de-CH" sz="2400" i="1" baseline="30000" dirty="0" smtClean="0"/>
              <a:t>2</a:t>
            </a:r>
            <a:r>
              <a:rPr lang="en-GB" sz="2000" dirty="0" smtClean="0"/>
              <a:t>University of Rijeka</a:t>
            </a:r>
          </a:p>
        </p:txBody>
      </p:sp>
      <p:pic>
        <p:nvPicPr>
          <p:cNvPr id="102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72923"/>
            <a:ext cx="952501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Filter Technique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9752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MFT was introduced by </a:t>
            </a:r>
            <a:r>
              <a:rPr lang="en-US" dirty="0" err="1" smtClean="0"/>
              <a:t>Dziewonski</a:t>
            </a:r>
            <a:r>
              <a:rPr lang="en-US" dirty="0" smtClean="0"/>
              <a:t> et al. in 1969.</a:t>
            </a:r>
          </a:p>
          <a:p>
            <a:pPr eaLnBrk="1" hangingPunct="1">
              <a:defRPr/>
            </a:pPr>
            <a:r>
              <a:rPr lang="en-US" dirty="0" smtClean="0"/>
              <a:t>Method to measure surface wave group velocities.</a:t>
            </a:r>
          </a:p>
          <a:p>
            <a:pPr eaLnBrk="1" hangingPunct="1">
              <a:defRPr/>
            </a:pPr>
            <a:r>
              <a:rPr lang="en-US" dirty="0" smtClean="0"/>
              <a:t>Countless studies have used MFT to determine group velocity dispersion curves of surface waves </a:t>
            </a:r>
            <a:r>
              <a:rPr lang="en-US" dirty="0" smtClean="0">
                <a:sym typeface="Wingdings" pitchFamily="2" charset="2"/>
              </a:rPr>
              <a:t> invert for velocity structure.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Here we compare MFT with an alternative time-frequency method: Wigner-Ville Distribution.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2037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10368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m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29368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72923"/>
            <a:ext cx="952501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MFT vs. WV: </a:t>
            </a:r>
            <a:r>
              <a:rPr lang="en-US" dirty="0" err="1" smtClean="0"/>
              <a:t>Teleseismic</a:t>
            </a:r>
            <a:r>
              <a:rPr lang="en-US" dirty="0" smtClean="0"/>
              <a:t> Event</a:t>
            </a:r>
          </a:p>
        </p:txBody>
      </p:sp>
      <p:pic>
        <p:nvPicPr>
          <p:cNvPr id="4099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57338"/>
            <a:ext cx="8193088" cy="345598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8"/>
            <a:ext cx="81930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5157192"/>
            <a:ext cx="8193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Compared to MFT, Wigner-Ville produces a sharper outline of group velocity dispersion. This becomes even more evident after </a:t>
            </a:r>
            <a:r>
              <a:rPr lang="en-US" dirty="0" err="1" smtClean="0"/>
              <a:t>normalising</a:t>
            </a:r>
            <a:r>
              <a:rPr lang="en-US" dirty="0" smtClean="0"/>
              <a:t> </a:t>
            </a:r>
            <a:r>
              <a:rPr lang="en-US" smtClean="0"/>
              <a:t>the contour </a:t>
            </a:r>
            <a:r>
              <a:rPr lang="en-US" dirty="0" smtClean="0"/>
              <a:t>plots (the maximum amplitude for each period is the same). This is nice, but to better compare the methods we must use synthetic seismograms with known dispersion.</a:t>
            </a:r>
            <a:endParaRPr lang="en-US" dirty="0"/>
          </a:p>
        </p:txBody>
      </p:sp>
      <p:pic>
        <p:nvPicPr>
          <p:cNvPr id="7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72923"/>
            <a:ext cx="952501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Synthetic Data</a:t>
            </a:r>
          </a:p>
        </p:txBody>
      </p:sp>
      <p:pic>
        <p:nvPicPr>
          <p:cNvPr id="512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484784"/>
            <a:ext cx="3290817" cy="2741054"/>
          </a:xfrm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587"/>
            <a:ext cx="22320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87379"/>
            <a:ext cx="4392488" cy="2140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7" y="1541588"/>
            <a:ext cx="2376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noise spectrum at seismic stations is not flat, and the amplitudes can thus vary significantly. We simulate best/worst case scenarios using Peterson’s (1993) noise models.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156045"/>
            <a:ext cx="2376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synthetic seismogram used for testing is the vertical component of a Mw=3.2, 45° dip slip earthquake at 200 km distance using the PREM Earth model.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4725144"/>
            <a:ext cx="219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Noise free trace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6" y="5373216"/>
            <a:ext cx="233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Low noise added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6011996"/>
            <a:ext cx="233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High noise added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6200" y="3584049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Peterson (1993) </a:t>
            </a:r>
            <a:endParaRPr lang="en-US" sz="1200" dirty="0"/>
          </a:p>
        </p:txBody>
      </p:sp>
      <p:pic>
        <p:nvPicPr>
          <p:cNvPr id="12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72923"/>
            <a:ext cx="952501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from synthetics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54480"/>
            <a:ext cx="6064268" cy="2556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206240"/>
            <a:ext cx="6064268" cy="2556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54480"/>
            <a:ext cx="6064268" cy="2556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206240"/>
            <a:ext cx="6064268" cy="25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54480"/>
            <a:ext cx="6064268" cy="2556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206240"/>
            <a:ext cx="6064268" cy="255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1" y="1624732"/>
            <a:ext cx="2672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random low noise is very small compared to the signal amplitudes. WV constrains dispersion better than MFT, but doesn’t do as well at shorter periods.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4330261"/>
            <a:ext cx="2672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random high noise mostly affects short periods, where both methods struggle at detecting the dispersed signal. </a:t>
            </a:r>
            <a:endParaRPr lang="en-US" dirty="0"/>
          </a:p>
        </p:txBody>
      </p:sp>
      <p:pic>
        <p:nvPicPr>
          <p:cNvPr id="11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72923"/>
            <a:ext cx="952501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Both multiple filtering and Wigner-Ville yield similar results when measuring group velocity dispersion.</a:t>
            </a:r>
          </a:p>
          <a:p>
            <a:r>
              <a:rPr lang="en-US" dirty="0" smtClean="0"/>
              <a:t>MFT appears more robust over a wider frequency range.</a:t>
            </a:r>
          </a:p>
          <a:p>
            <a:r>
              <a:rPr lang="en-US" dirty="0" smtClean="0"/>
              <a:t>Wigner-Ville is more sensitive and better constrains dispersion measurements.</a:t>
            </a:r>
          </a:p>
          <a:p>
            <a:r>
              <a:rPr lang="en-US" dirty="0" smtClean="0"/>
              <a:t>The two methods may complement each other, whereby MFT allows measuring dispersion over a wider frequency range and Wigner-Ville tells us about the true quality of the measurements.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72923"/>
            <a:ext cx="952501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</Words>
  <Application>Microsoft Office PowerPoint</Application>
  <PresentationFormat>Bildschirmpräsentation (4:3)</PresentationFormat>
  <Paragraphs>28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Wingdings</vt:lpstr>
      <vt:lpstr>Default Design</vt:lpstr>
      <vt:lpstr>Group Velocity Dispersion Curves from Wigner-Ville Distributions</vt:lpstr>
      <vt:lpstr>Multiple Filter Technique</vt:lpstr>
      <vt:lpstr>MFT vs. WV: Teleseismic Event</vt:lpstr>
      <vt:lpstr>Synthetic Data</vt:lpstr>
      <vt:lpstr>Observations from synthetics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observed mantle anisotropy on isotropic tomographic models</dc:title>
  <dc:creator>Simon Lloyd</dc:creator>
  <cp:lastModifiedBy>Herta</cp:lastModifiedBy>
  <cp:revision>240</cp:revision>
  <dcterms:created xsi:type="dcterms:W3CDTF">2006-03-20T05:01:28Z</dcterms:created>
  <dcterms:modified xsi:type="dcterms:W3CDTF">2018-08-22T11:36:38Z</dcterms:modified>
</cp:coreProperties>
</file>